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127" r:id="rId1"/>
  </p:sldMasterIdLst>
  <p:notesMasterIdLst>
    <p:notesMasterId r:id="rId28"/>
  </p:notesMasterIdLst>
  <p:sldIdLst>
    <p:sldId id="257" r:id="rId2"/>
    <p:sldId id="274" r:id="rId3"/>
    <p:sldId id="258" r:id="rId4"/>
    <p:sldId id="260" r:id="rId5"/>
    <p:sldId id="269" r:id="rId6"/>
    <p:sldId id="262" r:id="rId7"/>
    <p:sldId id="268" r:id="rId8"/>
    <p:sldId id="302" r:id="rId9"/>
    <p:sldId id="304" r:id="rId10"/>
    <p:sldId id="263" r:id="rId11"/>
    <p:sldId id="264" r:id="rId12"/>
    <p:sldId id="265" r:id="rId13"/>
    <p:sldId id="303" r:id="rId14"/>
    <p:sldId id="280" r:id="rId15"/>
    <p:sldId id="279" r:id="rId16"/>
    <p:sldId id="294" r:id="rId17"/>
    <p:sldId id="281" r:id="rId18"/>
    <p:sldId id="276" r:id="rId19"/>
    <p:sldId id="271" r:id="rId20"/>
    <p:sldId id="296" r:id="rId21"/>
    <p:sldId id="295" r:id="rId22"/>
    <p:sldId id="301" r:id="rId23"/>
    <p:sldId id="305" r:id="rId24"/>
    <p:sldId id="307" r:id="rId25"/>
    <p:sldId id="267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011F52-4782-40E4-930F-AD221B28828A}">
          <p14:sldIdLst>
            <p14:sldId id="257"/>
            <p14:sldId id="274"/>
            <p14:sldId id="258"/>
            <p14:sldId id="260"/>
            <p14:sldId id="269"/>
            <p14:sldId id="262"/>
            <p14:sldId id="268"/>
            <p14:sldId id="302"/>
            <p14:sldId id="304"/>
            <p14:sldId id="263"/>
            <p14:sldId id="264"/>
            <p14:sldId id="265"/>
            <p14:sldId id="303"/>
            <p14:sldId id="280"/>
            <p14:sldId id="279"/>
          </p14:sldIdLst>
        </p14:section>
        <p14:section name="Untitled Section" id="{323F867D-DEFA-415D-B68F-2A0A9EDEA1ED}">
          <p14:sldIdLst>
            <p14:sldId id="294"/>
            <p14:sldId id="281"/>
            <p14:sldId id="276"/>
            <p14:sldId id="271"/>
            <p14:sldId id="296"/>
            <p14:sldId id="295"/>
            <p14:sldId id="301"/>
            <p14:sldId id="305"/>
            <p14:sldId id="307"/>
            <p14:sldId id="267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halini" initials="V" lastIdx="1" clrIdx="0"/>
  <p:cmAuthor id="2" name="K JASWANTH" initials="KJ" lastIdx="2" clrIdx="1">
    <p:extLst>
      <p:ext uri="{19B8F6BF-5375-455C-9EA6-DF929625EA0E}">
        <p15:presenceInfo xmlns:p15="http://schemas.microsoft.com/office/powerpoint/2012/main" userId="09fe7d95203fa4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1656" autoAdjust="0"/>
  </p:normalViewPr>
  <p:slideViewPr>
    <p:cSldViewPr snapToGrid="0">
      <p:cViewPr varScale="1">
        <p:scale>
          <a:sx n="61" d="100"/>
          <a:sy n="61" d="100"/>
        </p:scale>
        <p:origin x="107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F5C1A-E8E2-4DD7-B3AA-6DA1CE253715}" type="datetimeFigureOut">
              <a:rPr lang="en-IN" smtClean="0"/>
              <a:pPr/>
              <a:t>18-05-2022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14C59-04C1-4840-9993-782B65C4E1E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514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9184DA70-C731-4C70-880D-CCD4705E623C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97669AF7-7BEB-44E4-9852-375E34362B5B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775B394-D9F9-4F0C-B15D-605F45CB9E9F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907D986-8816-4272-A432-0437A28A9828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l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2D6E202-B606-4609-B914-27C9371A1F6D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00050"/>
            <a:ext cx="11272838" cy="201453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ADVANCED DRIVING SCHOOL  </a:t>
            </a:r>
            <a:b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MANAGEMENT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8088" y="5008946"/>
            <a:ext cx="3183912" cy="1138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rgbClr val="00B05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749" y="1949505"/>
            <a:ext cx="7148514" cy="45084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154" y="560439"/>
            <a:ext cx="5073445" cy="70792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90508" y="2063431"/>
            <a:ext cx="10354238" cy="279236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8" descr="Office 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5357" y="2955832"/>
            <a:ext cx="460560" cy="460560"/>
          </a:xfrm>
          <a:prstGeom prst="rect">
            <a:avLst/>
          </a:prstGeom>
        </p:spPr>
      </p:pic>
      <p:pic>
        <p:nvPicPr>
          <p:cNvPr id="11" name="Graphic 10" descr="Us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0391" y="2092635"/>
            <a:ext cx="382103" cy="3821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295" y="658194"/>
            <a:ext cx="7104244" cy="75560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ADMIN MODULE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474838" y="1899650"/>
            <a:ext cx="9420173" cy="49583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Login to the portal.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Manage the records of student’s admission, attendance, vehicles,and trainers.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Maintain the record of entire students at driving school.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Two admins are assigned for the work in the absence one, another can handle the process.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ü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652" y="599769"/>
            <a:ext cx="9325436" cy="87733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STUDENT  MODULE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455174" y="1595717"/>
            <a:ext cx="9625781" cy="48678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Register and Login to the portal.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Once Login see basic training tutorials accessible on the portal.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Students are also divided into two types, local students , and remote students.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Local students can register and select the package and timing, for remote student they can check for the nearby remote trainer.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Char char="ü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96863"/>
            <a:ext cx="8912225" cy="688975"/>
          </a:xfrm>
        </p:spPr>
        <p:txBody>
          <a:bodyPr/>
          <a:lstStyle/>
          <a:p>
            <a:r>
              <a:rPr lang="en-US" b="1" dirty="0"/>
              <a:t>                                 FLOW  DIAGRAM</a:t>
            </a:r>
          </a:p>
        </p:txBody>
      </p:sp>
      <p:pic>
        <p:nvPicPr>
          <p:cNvPr id="4" name="Content Placeholder 21">
            <a:extLst>
              <a:ext uri="{FF2B5EF4-FFF2-40B4-BE49-F238E27FC236}">
                <a16:creationId xmlns:a16="http://schemas.microsoft.com/office/drawing/2014/main" id="{DDB3BD35-7A7A-4ADC-BCE2-EF6907562380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24850" t="21065" r="28628" b="15625"/>
          <a:stretch/>
        </p:blipFill>
        <p:spPr>
          <a:xfrm>
            <a:off x="1676551" y="1486740"/>
            <a:ext cx="7510004" cy="5260800"/>
          </a:xfrm>
          <a:prstGeom prst="rect">
            <a:avLst/>
          </a:prstGeom>
        </p:spPr>
      </p:pic>
      <p:pic>
        <p:nvPicPr>
          <p:cNvPr id="5" name="Content Placeholder 21">
            <a:extLst>
              <a:ext uri="{FF2B5EF4-FFF2-40B4-BE49-F238E27FC236}">
                <a16:creationId xmlns:a16="http://schemas.microsoft.com/office/drawing/2014/main" id="{8DF4E104-15C9-42AB-8C88-F6DE86037BA7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24850" t="21065" r="28628" b="15625"/>
          <a:stretch/>
        </p:blipFill>
        <p:spPr>
          <a:xfrm>
            <a:off x="1828951" y="1639140"/>
            <a:ext cx="7510004" cy="5260800"/>
          </a:xfrm>
          <a:prstGeom prst="rect">
            <a:avLst/>
          </a:prstGeom>
        </p:spPr>
      </p:pic>
      <p:pic>
        <p:nvPicPr>
          <p:cNvPr id="6" name="Content Placeholder 21">
            <a:extLst>
              <a:ext uri="{FF2B5EF4-FFF2-40B4-BE49-F238E27FC236}">
                <a16:creationId xmlns:a16="http://schemas.microsoft.com/office/drawing/2014/main" id="{C79C92A3-6C6A-473A-AE57-7EDFF8FC83C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24850" t="21065" r="28628" b="15625"/>
          <a:stretch/>
        </p:blipFill>
        <p:spPr>
          <a:xfrm>
            <a:off x="1828951" y="1597200"/>
            <a:ext cx="7510004" cy="5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9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6CAB12-6099-46E9-BB0F-37938341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609600"/>
            <a:ext cx="6803923" cy="780288"/>
          </a:xfrm>
        </p:spPr>
        <p:txBody>
          <a:bodyPr>
            <a:noAutofit/>
          </a:bodyPr>
          <a:lstStyle/>
          <a:p>
            <a:r>
              <a:rPr lang="en-US" sz="4000" b="1" dirty="0"/>
              <a:t>      SYSTEM OVERVIEW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36781" y="1384099"/>
            <a:ext cx="10190084" cy="51595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“Driving School Management” should support basic functionalities for all below listed users.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Authorization:- 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Any end-user should be authenticated using a unique user-id and password.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operations supported and allowed would be based on the user type.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00075"/>
            <a:ext cx="8472488" cy="60325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FUNCTIONAL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1425575"/>
            <a:ext cx="11515725" cy="279241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The functional flow of the messages across different application components is shown below.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Ex. - Web Application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26775-8110-4D27-BE2D-4DAAF1AEB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83" y="2652476"/>
            <a:ext cx="5048955" cy="33818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BF678-3714-47FB-B3A6-DBC9A65D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14314"/>
            <a:ext cx="8911687" cy="1028700"/>
          </a:xfrm>
        </p:spPr>
        <p:txBody>
          <a:bodyPr>
            <a:normAutofit/>
          </a:bodyPr>
          <a:lstStyle/>
          <a:p>
            <a:r>
              <a:rPr lang="en-US" sz="4000" b="1" dirty="0"/>
              <a:t>ANNOTATIONS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BABAB-9192-42CF-BC6B-BC584EAD4AB1}"/>
              </a:ext>
            </a:extLst>
          </p:cNvPr>
          <p:cNvSpPr txBox="1"/>
          <p:nvPr/>
        </p:nvSpPr>
        <p:spPr>
          <a:xfrm>
            <a:off x="1429310" y="1941472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Request Mapping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E6F80-3A13-42F1-A641-4FBAA9150DF4}"/>
              </a:ext>
            </a:extLst>
          </p:cNvPr>
          <p:cNvSpPr txBox="1"/>
          <p:nvPr/>
        </p:nvSpPr>
        <p:spPr>
          <a:xfrm>
            <a:off x="1408690" y="2543697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Auto Wired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BE9E8-2CD3-4DDC-8D33-A543B66D3FE8}"/>
              </a:ext>
            </a:extLst>
          </p:cNvPr>
          <p:cNvSpPr txBox="1"/>
          <p:nvPr/>
        </p:nvSpPr>
        <p:spPr>
          <a:xfrm>
            <a:off x="1405266" y="3145922"/>
            <a:ext cx="219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Post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2C6C6-8617-4128-B0B1-A71387186D7A}"/>
              </a:ext>
            </a:extLst>
          </p:cNvPr>
          <p:cNvSpPr txBox="1"/>
          <p:nvPr/>
        </p:nvSpPr>
        <p:spPr>
          <a:xfrm>
            <a:off x="1429310" y="3748147"/>
            <a:ext cx="2162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Get Mapping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2499F-50E5-4007-A51A-5BE897FABB76}"/>
              </a:ext>
            </a:extLst>
          </p:cNvPr>
          <p:cNvSpPr txBox="1"/>
          <p:nvPr/>
        </p:nvSpPr>
        <p:spPr>
          <a:xfrm>
            <a:off x="1429310" y="4350372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Delete Mapping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43B89C-82BB-4905-B075-F966447A1917}"/>
              </a:ext>
            </a:extLst>
          </p:cNvPr>
          <p:cNvSpPr txBox="1"/>
          <p:nvPr/>
        </p:nvSpPr>
        <p:spPr>
          <a:xfrm>
            <a:off x="1429310" y="4943864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Put Mapping</a:t>
            </a:r>
          </a:p>
        </p:txBody>
      </p:sp>
    </p:spTree>
    <p:extLst>
      <p:ext uri="{BB962C8B-B14F-4D97-AF65-F5344CB8AC3E}">
        <p14:creationId xmlns:p14="http://schemas.microsoft.com/office/powerpoint/2010/main" val="86859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CD4D89-F140-46B3-9083-CB62ABFE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570272"/>
            <a:ext cx="8504904" cy="855406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 SPECIFICATIONS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47019" y="1425678"/>
            <a:ext cx="9999407" cy="49062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| Logout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[Web Application - MySQL, Spring-boot, Angular] 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Registration screen when you click on Register link.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Success screen when you login successfully after entering valid username &amp; password fetched from the database.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Redirect back to same login screen if username &amp; password are not matching.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Session tracking for all logged in users before allowing access to application features. Anonymous users should be checked, unless explicitly mentioned.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41" y="148840"/>
            <a:ext cx="9686544" cy="7106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0C081-31E4-41C3-9C3D-28E04666ECE2}"/>
              </a:ext>
            </a:extLst>
          </p:cNvPr>
          <p:cNvSpPr txBox="1"/>
          <p:nvPr/>
        </p:nvSpPr>
        <p:spPr>
          <a:xfrm>
            <a:off x="255524" y="0"/>
            <a:ext cx="8836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OUTPUTS</a:t>
            </a:r>
            <a:endParaRPr lang="en-IN" sz="4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857" y="948266"/>
            <a:ext cx="11355010" cy="572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F4EDE-8860-4795-842D-3A6FD05BFE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2170" y="232229"/>
            <a:ext cx="10885715" cy="696685"/>
          </a:xfrm>
        </p:spPr>
        <p:txBody>
          <a:bodyPr>
            <a:normAutofit/>
          </a:bodyPr>
          <a:lstStyle/>
          <a:p>
            <a:r>
              <a:rPr lang="en-US" sz="2800" b="1" dirty="0"/>
              <a:t>                                  Admin Login Page</a:t>
            </a:r>
            <a:endParaRPr lang="en-IN" sz="2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373" y="1072056"/>
            <a:ext cx="11256580" cy="5360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90513"/>
            <a:ext cx="8872538" cy="5715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TEAM MEMBERS</a:t>
            </a:r>
            <a:endParaRPr lang="en-IN" sz="4400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588BDC0-78E9-417C-9858-9AC7DCEABB0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39939198"/>
              </p:ext>
            </p:extLst>
          </p:nvPr>
        </p:nvGraphicFramePr>
        <p:xfrm>
          <a:off x="466725" y="1258888"/>
          <a:ext cx="10877038" cy="4807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2520">
                  <a:extLst>
                    <a:ext uri="{9D8B030D-6E8A-4147-A177-3AD203B41FA5}">
                      <a16:colId xmlns:a16="http://schemas.microsoft.com/office/drawing/2014/main" val="4274740585"/>
                    </a:ext>
                  </a:extLst>
                </a:gridCol>
                <a:gridCol w="5014518">
                  <a:extLst>
                    <a:ext uri="{9D8B030D-6E8A-4147-A177-3AD203B41FA5}">
                      <a16:colId xmlns:a16="http://schemas.microsoft.com/office/drawing/2014/main" val="2342098160"/>
                    </a:ext>
                  </a:extLst>
                </a:gridCol>
              </a:tblGrid>
              <a:tr h="516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20753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2498674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Navita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IN" sz="2000" baseline="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Shrikrushna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IN" sz="2000" baseline="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Sardar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(Team Lead)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286478"/>
                  </a:ext>
                </a:extLst>
              </a:tr>
              <a:tr h="4041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2499004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Virendra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</a:t>
                      </a:r>
                      <a:r>
                        <a:rPr lang="en-IN" sz="2000" baseline="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Tiwari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(Back-end Lead)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7325480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r>
                        <a:rPr lang="en-US" dirty="0">
                          <a:latin typeface="inherit"/>
                        </a:rPr>
                        <a:t>                            </a:t>
                      </a:r>
                      <a:r>
                        <a:rPr lang="en-US" sz="2000" baseline="0" dirty="0">
                          <a:latin typeface="inherit"/>
                        </a:rPr>
                        <a:t>                 2498396</a:t>
                      </a:r>
                      <a:endParaRPr lang="en-IN" dirty="0">
                        <a:latin typeface="inheri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</a:t>
                      </a:r>
                      <a:r>
                        <a:rPr lang="en-US" b="0" dirty="0" err="1">
                          <a:latin typeface="inherit"/>
                        </a:rPr>
                        <a:t>Udige</a:t>
                      </a:r>
                      <a:r>
                        <a:rPr lang="en-US" b="0" baseline="0" dirty="0">
                          <a:latin typeface="inherit"/>
                        </a:rPr>
                        <a:t> </a:t>
                      </a:r>
                      <a:r>
                        <a:rPr lang="en-US" b="0" baseline="0" dirty="0" err="1">
                          <a:latin typeface="inherit"/>
                        </a:rPr>
                        <a:t>Pavankalyan</a:t>
                      </a:r>
                      <a:r>
                        <a:rPr lang="en-US" b="0" dirty="0">
                          <a:latin typeface="inherit"/>
                        </a:rPr>
                        <a:t> (Front-end Lead)</a:t>
                      </a:r>
                      <a:endParaRPr lang="en-IN" b="0" dirty="0">
                        <a:latin typeface="inheri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4912389"/>
                  </a:ext>
                </a:extLst>
              </a:tr>
              <a:tr h="4853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2498532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Kummari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IN" sz="2000" baseline="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Pranathi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2571473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2498496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Renuka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IN" sz="2000" baseline="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Gulabrao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IN" sz="2000" baseline="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Umale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2697379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2498633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Kolikacharla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IN" sz="2000" baseline="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Shivani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2636256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2499053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Abhijeet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Subhashrao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kale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7271981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2498487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Vallamdas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IN" sz="2000" baseline="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Sathish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8015254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2498621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Yeddula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Sunil Kumar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5451118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2498709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</a:t>
                      </a:r>
                      <a:r>
                        <a:rPr lang="en-US" sz="2000" dirty="0" err="1">
                          <a:latin typeface="inherit"/>
                        </a:rPr>
                        <a:t>Ashwini</a:t>
                      </a:r>
                      <a:r>
                        <a:rPr lang="en-US" sz="2000" baseline="0" dirty="0">
                          <a:latin typeface="inherit"/>
                        </a:rPr>
                        <a:t> </a:t>
                      </a:r>
                      <a:r>
                        <a:rPr lang="en-US" sz="2000" baseline="0" dirty="0" err="1">
                          <a:latin typeface="inherit"/>
                        </a:rPr>
                        <a:t>Patil</a:t>
                      </a:r>
                      <a:endParaRPr lang="en-IN" dirty="0">
                        <a:latin typeface="inheri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23846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1964-2E8F-4BE1-A4C2-BA8EF5F4E5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299258"/>
            <a:ext cx="11238807" cy="1463040"/>
          </a:xfrm>
        </p:spPr>
        <p:txBody>
          <a:bodyPr>
            <a:normAutofit/>
          </a:bodyPr>
          <a:lstStyle/>
          <a:p>
            <a:r>
              <a:rPr lang="en-US" sz="2800" b="1" dirty="0"/>
              <a:t>                               Student ReGISTRATION Page</a:t>
            </a:r>
            <a:br>
              <a:rPr lang="en-US" sz="2800" b="1" dirty="0"/>
            </a:br>
            <a:endParaRPr lang="en-IN" sz="28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" y="937260"/>
            <a:ext cx="1113282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03932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7A1F-E161-4E4F-A403-B7304EED1E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912225" cy="675249"/>
          </a:xfrm>
        </p:spPr>
        <p:txBody>
          <a:bodyPr>
            <a:normAutofit/>
          </a:bodyPr>
          <a:lstStyle/>
          <a:p>
            <a:r>
              <a:rPr lang="en-US" sz="2800" b="1" dirty="0"/>
              <a:t>                                         Student LOgin Page</a:t>
            </a:r>
            <a:endParaRPr lang="en-IN" sz="28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382" y="914400"/>
            <a:ext cx="11284527" cy="5611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1776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544F-10B1-431B-89FD-E4CBD45815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63575"/>
            <a:ext cx="8912225" cy="1281113"/>
          </a:xfrm>
        </p:spPr>
        <p:txBody>
          <a:bodyPr>
            <a:normAutofit/>
          </a:bodyPr>
          <a:lstStyle/>
          <a:p>
            <a:br>
              <a:rPr lang="en-US" sz="2800" dirty="0"/>
            </a:b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EDEA0-EFA4-4B88-ABD7-8335AF9E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0" y="189186"/>
            <a:ext cx="11172497" cy="62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7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268" y="309282"/>
            <a:ext cx="11311466" cy="62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8489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509C19-7F60-49D7-A712-EAE2ED694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2" y="283779"/>
            <a:ext cx="10878206" cy="63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85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464" y="623026"/>
            <a:ext cx="8105222" cy="753816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CONCLUSION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454112" y="2037559"/>
            <a:ext cx="9464899" cy="339941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application automates manual tasks by managing all records of student’s admission, Attendance, vehicles,and trainers.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Advanced Driving School Management system can reduce the efforts of human power.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helps to increase business.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53264" y="929640"/>
            <a:ext cx="8057535" cy="56235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9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9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44475"/>
            <a:ext cx="7700963" cy="87471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2888" y="1285876"/>
            <a:ext cx="8734425" cy="4795838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</a:p>
          <a:p>
            <a:pPr>
              <a:buFont typeface="Wingdings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  <a:p>
            <a:pPr>
              <a:buFont typeface="Wingdings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  <a:p>
            <a:pPr>
              <a:buFont typeface="Wingdings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</a:p>
          <a:p>
            <a:pPr>
              <a:buFont typeface="Wingdings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Module</a:t>
            </a:r>
          </a:p>
          <a:p>
            <a:pPr>
              <a:buFont typeface="Wingdings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>
              <a:buFont typeface="Wingdings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buFont typeface="Wingdings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1988" y="252413"/>
            <a:ext cx="6386512" cy="635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" y="471488"/>
            <a:ext cx="11344275" cy="89535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INTRODUCTION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1716" y="1838633"/>
            <a:ext cx="102058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Advanced Driving School Management system can reduce the efforts of human power and wealth very much and ensure driving-training school’s information resource to be utilized effectively</a:t>
            </a:r>
            <a:r>
              <a:rPr lang="en-US" sz="2400" b="0" i="0" dirty="0"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i="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400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a web-based application for maintaining records of car and training school. It will maintain the record of entire students at driving school.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application automates manual tasks by managing all records of student’s admission, Attendance , vehicles, and trainers.</a:t>
            </a: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21" y="606482"/>
            <a:ext cx="8698942" cy="71037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PROJECT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 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9730" y="1471613"/>
            <a:ext cx="10603157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Advanced Driving School Management system can reduce the efforts of human power.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will maintain the record of entire students at driving school.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application automates manual tasks by managing all records.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a web-based application for maintaining records.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469" y="647041"/>
            <a:ext cx="9832256" cy="704166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TECHNOLOGIES 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78194" y="1905853"/>
            <a:ext cx="6528620" cy="285787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end: Angular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Side: Spring Boot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Back-end: Hibernate      ,   MY SQL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Server: Tomcat 9.0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87" y="1993811"/>
            <a:ext cx="309728" cy="309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33" y="2291010"/>
            <a:ext cx="1295480" cy="547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295" y="2707746"/>
            <a:ext cx="644105" cy="395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87" y="3334791"/>
            <a:ext cx="326033" cy="266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588AF4-4D3B-4697-9E25-73D0E9BA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337" y="2897392"/>
            <a:ext cx="326032" cy="326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Ma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739" y="2663720"/>
            <a:ext cx="91440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066" y="3652295"/>
            <a:ext cx="1101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831311" y="400924"/>
            <a:ext cx="4239601" cy="56345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14927" y="608004"/>
            <a:ext cx="3906174" cy="51537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into portal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5079" y="4584660"/>
            <a:ext cx="4026022" cy="52893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 the  portal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69928" y="3697043"/>
            <a:ext cx="3906174" cy="52893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Maintain Records</a:t>
            </a:r>
          </a:p>
        </p:txBody>
      </p:sp>
      <p:pic>
        <p:nvPicPr>
          <p:cNvPr id="12" name="Graphic 11" descr="Ma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6552" y="2655929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79195" y="3619276"/>
            <a:ext cx="1175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Student</a:t>
            </a:r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3979205" y="2613480"/>
            <a:ext cx="3906174" cy="52893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Records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878434" y="5506502"/>
            <a:ext cx="4026022" cy="52893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solidFill>
                  <a:schemeClr val="tx1"/>
                </a:solidFill>
              </a:rPr>
              <a:t>select trainers</a:t>
            </a:r>
          </a:p>
        </p:txBody>
      </p:sp>
      <p:cxnSp>
        <p:nvCxnSpPr>
          <p:cNvPr id="23" name="Straight Arrow Connector 22"/>
          <p:cNvCxnSpPr>
            <a:cxnSpLocks/>
            <a:endCxn id="2" idx="6"/>
          </p:cNvCxnSpPr>
          <p:nvPr/>
        </p:nvCxnSpPr>
        <p:spPr>
          <a:xfrm flipV="1">
            <a:off x="1800693" y="1873821"/>
            <a:ext cx="2217539" cy="1146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endCxn id="17" idx="2"/>
          </p:cNvCxnSpPr>
          <p:nvPr/>
        </p:nvCxnSpPr>
        <p:spPr>
          <a:xfrm flipV="1">
            <a:off x="1781230" y="2877949"/>
            <a:ext cx="2197975" cy="353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 flipV="1">
            <a:off x="7904456" y="895251"/>
            <a:ext cx="2051111" cy="1868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endCxn id="9" idx="6"/>
          </p:cNvCxnSpPr>
          <p:nvPr/>
        </p:nvCxnSpPr>
        <p:spPr>
          <a:xfrm flipH="1">
            <a:off x="7921101" y="3355195"/>
            <a:ext cx="2034466" cy="1493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09168B-10B5-414C-BE59-3F7D40FF684B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7868734" y="1873821"/>
            <a:ext cx="2059344" cy="1146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D91226-C782-4FFE-9B55-BDA22CF72DCD}"/>
              </a:ext>
            </a:extLst>
          </p:cNvPr>
          <p:cNvCxnSpPr>
            <a:cxnSpLocks/>
          </p:cNvCxnSpPr>
          <p:nvPr/>
        </p:nvCxnSpPr>
        <p:spPr>
          <a:xfrm flipH="1">
            <a:off x="7850356" y="3490775"/>
            <a:ext cx="2144800" cy="2192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ADB6503-BC09-4697-9226-3012EB28FDD2}"/>
              </a:ext>
            </a:extLst>
          </p:cNvPr>
          <p:cNvSpPr/>
          <p:nvPr/>
        </p:nvSpPr>
        <p:spPr>
          <a:xfrm flipH="1">
            <a:off x="4018232" y="1615058"/>
            <a:ext cx="3850502" cy="5175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 into portal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045D2-C710-4485-93C9-6058A5C68F10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42552" y="3496374"/>
            <a:ext cx="2227376" cy="465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F9BCDD-7603-4E14-8101-100053F8E6EE}"/>
              </a:ext>
            </a:extLst>
          </p:cNvPr>
          <p:cNvSpPr txBox="1"/>
          <p:nvPr/>
        </p:nvSpPr>
        <p:spPr>
          <a:xfrm>
            <a:off x="2234635" y="90524"/>
            <a:ext cx="6666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1F8071-7DD2-45AF-A137-EA8186100DFB}"/>
              </a:ext>
            </a:extLst>
          </p:cNvPr>
          <p:cNvSpPr/>
          <p:nvPr/>
        </p:nvSpPr>
        <p:spPr>
          <a:xfrm>
            <a:off x="7231117" y="1230727"/>
            <a:ext cx="3104925" cy="1586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749C3BD-6937-42AC-918D-084E24F2D9BD}"/>
              </a:ext>
            </a:extLst>
          </p:cNvPr>
          <p:cNvSpPr/>
          <p:nvPr/>
        </p:nvSpPr>
        <p:spPr>
          <a:xfrm rot="10067515">
            <a:off x="4756399" y="3412713"/>
            <a:ext cx="4542475" cy="28338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B3B643-0378-4BEA-BA28-CD6AA5BB9278}"/>
              </a:ext>
            </a:extLst>
          </p:cNvPr>
          <p:cNvSpPr/>
          <p:nvPr/>
        </p:nvSpPr>
        <p:spPr>
          <a:xfrm>
            <a:off x="1593200" y="3920359"/>
            <a:ext cx="1853944" cy="369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</a:t>
            </a:r>
            <a:endParaRPr lang="en-IN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2502E7-139C-4647-8E2E-56C67F5E1A3A}"/>
              </a:ext>
            </a:extLst>
          </p:cNvPr>
          <p:cNvSpPr/>
          <p:nvPr/>
        </p:nvSpPr>
        <p:spPr>
          <a:xfrm>
            <a:off x="2739132" y="2764727"/>
            <a:ext cx="1591131" cy="4146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</a:t>
            </a:r>
            <a:endParaRPr lang="en-IN" b="1" u="sng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897353-3426-4B61-B830-803AFC898A10}"/>
              </a:ext>
            </a:extLst>
          </p:cNvPr>
          <p:cNvSpPr/>
          <p:nvPr/>
        </p:nvSpPr>
        <p:spPr>
          <a:xfrm rot="21130249">
            <a:off x="2491734" y="1603088"/>
            <a:ext cx="1175477" cy="40013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</a:rPr>
              <a:t>aname</a:t>
            </a:r>
            <a:endParaRPr lang="en-IN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591D37-9CAC-45E9-968C-282CFDE5D1F8}"/>
              </a:ext>
            </a:extLst>
          </p:cNvPr>
          <p:cNvSpPr/>
          <p:nvPr/>
        </p:nvSpPr>
        <p:spPr>
          <a:xfrm rot="475244">
            <a:off x="3717005" y="1472100"/>
            <a:ext cx="1352645" cy="4675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aemail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35813C-4B49-40BB-879D-6D9E5EAECE4A}"/>
              </a:ext>
            </a:extLst>
          </p:cNvPr>
          <p:cNvSpPr/>
          <p:nvPr/>
        </p:nvSpPr>
        <p:spPr>
          <a:xfrm rot="2178686">
            <a:off x="5006571" y="2037731"/>
            <a:ext cx="1516208" cy="5107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apassword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81B293-E615-4C64-9685-D8D7D1AAD566}"/>
              </a:ext>
            </a:extLst>
          </p:cNvPr>
          <p:cNvSpPr/>
          <p:nvPr/>
        </p:nvSpPr>
        <p:spPr>
          <a:xfrm rot="18970646">
            <a:off x="1246724" y="2207584"/>
            <a:ext cx="1303804" cy="3710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aid</a:t>
            </a:r>
            <a:endParaRPr lang="en-IN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0CD3D1-720C-4547-9AF6-32EA5D9A10BE}"/>
              </a:ext>
            </a:extLst>
          </p:cNvPr>
          <p:cNvCxnSpPr>
            <a:cxnSpLocks/>
          </p:cNvCxnSpPr>
          <p:nvPr/>
        </p:nvCxnSpPr>
        <p:spPr>
          <a:xfrm>
            <a:off x="2051691" y="2514236"/>
            <a:ext cx="712048" cy="2377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F288ED-1ED7-4892-97DE-3B8F05A7C034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3106726" y="2001360"/>
            <a:ext cx="63009" cy="7372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3FE431-1D79-490D-9D7F-8E4FE793D22A}"/>
              </a:ext>
            </a:extLst>
          </p:cNvPr>
          <p:cNvCxnSpPr>
            <a:cxnSpLocks/>
          </p:cNvCxnSpPr>
          <p:nvPr/>
        </p:nvCxnSpPr>
        <p:spPr>
          <a:xfrm flipH="1">
            <a:off x="3691244" y="1856064"/>
            <a:ext cx="440364" cy="880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99C671-9307-4E1A-8FB5-50B884E8295A}"/>
              </a:ext>
            </a:extLst>
          </p:cNvPr>
          <p:cNvCxnSpPr>
            <a:cxnSpLocks/>
          </p:cNvCxnSpPr>
          <p:nvPr/>
        </p:nvCxnSpPr>
        <p:spPr>
          <a:xfrm flipH="1">
            <a:off x="4339954" y="2393102"/>
            <a:ext cx="1110617" cy="548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C01740F-4C1B-4263-8D2F-8CA42C86AD0B}"/>
              </a:ext>
            </a:extLst>
          </p:cNvPr>
          <p:cNvSpPr/>
          <p:nvPr/>
        </p:nvSpPr>
        <p:spPr>
          <a:xfrm>
            <a:off x="1873349" y="4683582"/>
            <a:ext cx="2412245" cy="357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Students</a:t>
            </a:r>
            <a:endParaRPr lang="en-IN" b="1" u="sng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507527-C6C2-4638-8C4E-17E75807E01F}"/>
              </a:ext>
            </a:extLst>
          </p:cNvPr>
          <p:cNvSpPr/>
          <p:nvPr/>
        </p:nvSpPr>
        <p:spPr>
          <a:xfrm>
            <a:off x="185668" y="5157427"/>
            <a:ext cx="925571" cy="2928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</a:rPr>
              <a:t>sid</a:t>
            </a:r>
            <a:endParaRPr lang="en-IN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A30E96C-5F79-4D4E-9A09-19A93AB93054}"/>
              </a:ext>
            </a:extLst>
          </p:cNvPr>
          <p:cNvSpPr/>
          <p:nvPr/>
        </p:nvSpPr>
        <p:spPr>
          <a:xfrm>
            <a:off x="379292" y="5652555"/>
            <a:ext cx="1175477" cy="2904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</a:rPr>
              <a:t>sname</a:t>
            </a:r>
            <a:endParaRPr lang="en-IN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8F2E6E-23C0-4149-B93C-BF5FA3C02334}"/>
              </a:ext>
            </a:extLst>
          </p:cNvPr>
          <p:cNvSpPr/>
          <p:nvPr/>
        </p:nvSpPr>
        <p:spPr>
          <a:xfrm>
            <a:off x="1898626" y="6285817"/>
            <a:ext cx="1352645" cy="347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semail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9076A1D-6806-49D1-B514-232EA1A726C8}"/>
              </a:ext>
            </a:extLst>
          </p:cNvPr>
          <p:cNvSpPr/>
          <p:nvPr/>
        </p:nvSpPr>
        <p:spPr>
          <a:xfrm>
            <a:off x="3307773" y="6384971"/>
            <a:ext cx="1516208" cy="3613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spassword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923E594-D284-4EC8-A111-FE1F41D1FDEE}"/>
              </a:ext>
            </a:extLst>
          </p:cNvPr>
          <p:cNvSpPr/>
          <p:nvPr/>
        </p:nvSpPr>
        <p:spPr>
          <a:xfrm>
            <a:off x="1084020" y="6013402"/>
            <a:ext cx="974142" cy="291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sage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E482977-DAA4-472F-B08D-898064CC7BCF}"/>
              </a:ext>
            </a:extLst>
          </p:cNvPr>
          <p:cNvSpPr/>
          <p:nvPr/>
        </p:nvSpPr>
        <p:spPr>
          <a:xfrm>
            <a:off x="3740849" y="5925615"/>
            <a:ext cx="1451638" cy="3710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slocation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DEE4435-152B-4FB1-87D5-384C4570E1B5}"/>
              </a:ext>
            </a:extLst>
          </p:cNvPr>
          <p:cNvSpPr/>
          <p:nvPr/>
        </p:nvSpPr>
        <p:spPr>
          <a:xfrm>
            <a:off x="4355613" y="5467805"/>
            <a:ext cx="1293924" cy="3695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</a:rPr>
              <a:t>pid</a:t>
            </a:r>
            <a:endParaRPr lang="en-IN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C2B312-5CC8-463C-99E4-397137459FC4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2574949" y="5030839"/>
            <a:ext cx="0" cy="12549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627AEB-B8D8-4DFC-A6EC-E24D1D835C9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047347" y="4862372"/>
            <a:ext cx="826002" cy="3755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47EE8B6-FFC1-4D4A-93BD-B741F15F4361}"/>
              </a:ext>
            </a:extLst>
          </p:cNvPr>
          <p:cNvCxnSpPr>
            <a:cxnSpLocks/>
          </p:cNvCxnSpPr>
          <p:nvPr/>
        </p:nvCxnSpPr>
        <p:spPr>
          <a:xfrm flipH="1">
            <a:off x="1868094" y="5041161"/>
            <a:ext cx="366541" cy="9928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33A434D-1F56-4D26-A9FC-FADB1E3136F3}"/>
              </a:ext>
            </a:extLst>
          </p:cNvPr>
          <p:cNvCxnSpPr>
            <a:cxnSpLocks/>
          </p:cNvCxnSpPr>
          <p:nvPr/>
        </p:nvCxnSpPr>
        <p:spPr>
          <a:xfrm flipH="1">
            <a:off x="1460348" y="5050159"/>
            <a:ext cx="413001" cy="6741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2AA76A5-36C9-4C48-8021-0F51C9E3B5D8}"/>
              </a:ext>
            </a:extLst>
          </p:cNvPr>
          <p:cNvCxnSpPr>
            <a:cxnSpLocks/>
          </p:cNvCxnSpPr>
          <p:nvPr/>
        </p:nvCxnSpPr>
        <p:spPr>
          <a:xfrm>
            <a:off x="3251271" y="5050159"/>
            <a:ext cx="427086" cy="13433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1FD4E53-BB91-4EAE-89C7-2A86B399DD49}"/>
              </a:ext>
            </a:extLst>
          </p:cNvPr>
          <p:cNvCxnSpPr>
            <a:cxnSpLocks/>
          </p:cNvCxnSpPr>
          <p:nvPr/>
        </p:nvCxnSpPr>
        <p:spPr>
          <a:xfrm>
            <a:off x="3740849" y="5041161"/>
            <a:ext cx="438056" cy="9083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02DB6E-99A8-4C08-8049-E9BEEEDD9CC2}"/>
              </a:ext>
            </a:extLst>
          </p:cNvPr>
          <p:cNvCxnSpPr>
            <a:cxnSpLocks/>
          </p:cNvCxnSpPr>
          <p:nvPr/>
        </p:nvCxnSpPr>
        <p:spPr>
          <a:xfrm>
            <a:off x="4285594" y="5030839"/>
            <a:ext cx="716981" cy="4369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F4D9A324-021D-460D-8E56-7458B233753F}"/>
              </a:ext>
            </a:extLst>
          </p:cNvPr>
          <p:cNvSpPr/>
          <p:nvPr/>
        </p:nvSpPr>
        <p:spPr>
          <a:xfrm>
            <a:off x="6861480" y="3979055"/>
            <a:ext cx="2412245" cy="357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Packages</a:t>
            </a:r>
            <a:endParaRPr lang="en-IN" b="1" u="sng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C2CACED-97DD-4655-9365-2682BD60015A}"/>
              </a:ext>
            </a:extLst>
          </p:cNvPr>
          <p:cNvSpPr/>
          <p:nvPr/>
        </p:nvSpPr>
        <p:spPr>
          <a:xfrm>
            <a:off x="8052149" y="2972053"/>
            <a:ext cx="925571" cy="29285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</a:rPr>
              <a:t>pid</a:t>
            </a:r>
            <a:endParaRPr lang="en-IN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F47AFDD-959F-4999-82E1-A7CED708EF82}"/>
              </a:ext>
            </a:extLst>
          </p:cNvPr>
          <p:cNvSpPr/>
          <p:nvPr/>
        </p:nvSpPr>
        <p:spPr>
          <a:xfrm>
            <a:off x="9066786" y="3218363"/>
            <a:ext cx="1175477" cy="2904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</a:rPr>
              <a:t>pname</a:t>
            </a:r>
            <a:endParaRPr lang="en-IN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CC9DB97-610D-4317-9F9B-CAB18FCC4FEE}"/>
              </a:ext>
            </a:extLst>
          </p:cNvPr>
          <p:cNvSpPr/>
          <p:nvPr/>
        </p:nvSpPr>
        <p:spPr>
          <a:xfrm>
            <a:off x="9774626" y="4416925"/>
            <a:ext cx="1676772" cy="4767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pstudent</a:t>
            </a:r>
            <a:endParaRPr lang="en-US" sz="12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attendance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8141A7B-FDE9-4A5B-94BD-92393D9AD164}"/>
              </a:ext>
            </a:extLst>
          </p:cNvPr>
          <p:cNvSpPr/>
          <p:nvPr/>
        </p:nvSpPr>
        <p:spPr>
          <a:xfrm>
            <a:off x="8195685" y="5518556"/>
            <a:ext cx="1625096" cy="449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ptrainerexp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31C1D4-2CE7-49CC-8EC1-810B91F90974}"/>
              </a:ext>
            </a:extLst>
          </p:cNvPr>
          <p:cNvSpPr/>
          <p:nvPr/>
        </p:nvSpPr>
        <p:spPr>
          <a:xfrm>
            <a:off x="9256938" y="5129708"/>
            <a:ext cx="1887715" cy="27010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ptrainername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1A75D3E-9828-4C8F-958F-0787FD81C091}"/>
              </a:ext>
            </a:extLst>
          </p:cNvPr>
          <p:cNvSpPr/>
          <p:nvPr/>
        </p:nvSpPr>
        <p:spPr>
          <a:xfrm>
            <a:off x="6076147" y="5264762"/>
            <a:ext cx="2141780" cy="4492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ptrainerlocation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903454D-0855-44CA-ADB4-C1ECFF6483B4}"/>
              </a:ext>
            </a:extLst>
          </p:cNvPr>
          <p:cNvSpPr/>
          <p:nvPr/>
        </p:nvSpPr>
        <p:spPr>
          <a:xfrm>
            <a:off x="5649537" y="4786381"/>
            <a:ext cx="1451638" cy="3710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pvehicle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7C49F1A-01DD-45ED-AFDC-F0FD66B3C4D5}"/>
              </a:ext>
            </a:extLst>
          </p:cNvPr>
          <p:cNvSpPr/>
          <p:nvPr/>
        </p:nvSpPr>
        <p:spPr>
          <a:xfrm>
            <a:off x="9872981" y="3724883"/>
            <a:ext cx="1451638" cy="3710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pstartdate</a:t>
            </a:r>
            <a:endParaRPr lang="en-IN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76D91A-782D-44B2-9CF6-20C3B505169F}"/>
              </a:ext>
            </a:extLst>
          </p:cNvPr>
          <p:cNvCxnSpPr>
            <a:cxnSpLocks/>
          </p:cNvCxnSpPr>
          <p:nvPr/>
        </p:nvCxnSpPr>
        <p:spPr>
          <a:xfrm>
            <a:off x="8420981" y="3264912"/>
            <a:ext cx="0" cy="7010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0A24FA4-19C2-42B2-90D5-E2E511556C23}"/>
              </a:ext>
            </a:extLst>
          </p:cNvPr>
          <p:cNvCxnSpPr>
            <a:cxnSpLocks/>
            <a:stCxn id="73" idx="3"/>
          </p:cNvCxnSpPr>
          <p:nvPr/>
        </p:nvCxnSpPr>
        <p:spPr>
          <a:xfrm flipH="1">
            <a:off x="8717831" y="3466279"/>
            <a:ext cx="521100" cy="5205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35C68F4-7551-4696-878C-004772BAB663}"/>
              </a:ext>
            </a:extLst>
          </p:cNvPr>
          <p:cNvCxnSpPr>
            <a:cxnSpLocks/>
            <a:stCxn id="81" idx="2"/>
          </p:cNvCxnSpPr>
          <p:nvPr/>
        </p:nvCxnSpPr>
        <p:spPr>
          <a:xfrm flipH="1">
            <a:off x="9282878" y="3910406"/>
            <a:ext cx="590103" cy="1947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52118DA-FFF7-4C2F-801F-4A0971E07330}"/>
              </a:ext>
            </a:extLst>
          </p:cNvPr>
          <p:cNvCxnSpPr>
            <a:cxnSpLocks/>
          </p:cNvCxnSpPr>
          <p:nvPr/>
        </p:nvCxnSpPr>
        <p:spPr>
          <a:xfrm flipH="1" flipV="1">
            <a:off x="9273725" y="4327617"/>
            <a:ext cx="547056" cy="2057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0AAD245-ABFC-49F1-93E3-6C1EAB8A429F}"/>
              </a:ext>
            </a:extLst>
          </p:cNvPr>
          <p:cNvCxnSpPr>
            <a:cxnSpLocks/>
          </p:cNvCxnSpPr>
          <p:nvPr/>
        </p:nvCxnSpPr>
        <p:spPr>
          <a:xfrm flipH="1" flipV="1">
            <a:off x="8698497" y="4349772"/>
            <a:ext cx="956027" cy="7557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B0094F3-5541-42A5-9E99-D25B4B99E7B0}"/>
              </a:ext>
            </a:extLst>
          </p:cNvPr>
          <p:cNvCxnSpPr>
            <a:cxnSpLocks/>
          </p:cNvCxnSpPr>
          <p:nvPr/>
        </p:nvCxnSpPr>
        <p:spPr>
          <a:xfrm flipH="1" flipV="1">
            <a:off x="8336312" y="4327617"/>
            <a:ext cx="281194" cy="1190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C694776-23DB-496B-ACD6-DB3DAB87DB21}"/>
              </a:ext>
            </a:extLst>
          </p:cNvPr>
          <p:cNvCxnSpPr>
            <a:cxnSpLocks/>
          </p:cNvCxnSpPr>
          <p:nvPr/>
        </p:nvCxnSpPr>
        <p:spPr>
          <a:xfrm flipH="1">
            <a:off x="7279690" y="4349772"/>
            <a:ext cx="400403" cy="919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DB113DB-852E-409C-8256-766A7709A558}"/>
              </a:ext>
            </a:extLst>
          </p:cNvPr>
          <p:cNvCxnSpPr>
            <a:cxnSpLocks/>
          </p:cNvCxnSpPr>
          <p:nvPr/>
        </p:nvCxnSpPr>
        <p:spPr>
          <a:xfrm flipH="1">
            <a:off x="6660643" y="4336634"/>
            <a:ext cx="407237" cy="4578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1FED982-AE61-4D8F-853C-41B081578034}"/>
              </a:ext>
            </a:extLst>
          </p:cNvPr>
          <p:cNvCxnSpPr>
            <a:cxnSpLocks/>
          </p:cNvCxnSpPr>
          <p:nvPr/>
        </p:nvCxnSpPr>
        <p:spPr>
          <a:xfrm>
            <a:off x="3079471" y="3179379"/>
            <a:ext cx="0" cy="721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66FED5B-FC12-4D68-A4F7-2D3990DB1833}"/>
              </a:ext>
            </a:extLst>
          </p:cNvPr>
          <p:cNvCxnSpPr>
            <a:cxnSpLocks/>
          </p:cNvCxnSpPr>
          <p:nvPr/>
        </p:nvCxnSpPr>
        <p:spPr>
          <a:xfrm flipV="1">
            <a:off x="2234635" y="4285313"/>
            <a:ext cx="0" cy="3700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D0F3C2-C5D4-4925-9998-35399BDA3DA7}"/>
              </a:ext>
            </a:extLst>
          </p:cNvPr>
          <p:cNvCxnSpPr>
            <a:cxnSpLocks/>
          </p:cNvCxnSpPr>
          <p:nvPr/>
        </p:nvCxnSpPr>
        <p:spPr>
          <a:xfrm>
            <a:off x="3669575" y="3188377"/>
            <a:ext cx="11733" cy="1481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C5E2011-AA1C-4901-9BF3-042C66DFC8B0}"/>
              </a:ext>
            </a:extLst>
          </p:cNvPr>
          <p:cNvCxnSpPr>
            <a:cxnSpLocks/>
          </p:cNvCxnSpPr>
          <p:nvPr/>
        </p:nvCxnSpPr>
        <p:spPr>
          <a:xfrm flipH="1" flipV="1">
            <a:off x="4319723" y="3161057"/>
            <a:ext cx="2544538" cy="825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5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F2D957-6312-4E60-85B8-77ACB04A04BC}"/>
              </a:ext>
            </a:extLst>
          </p:cNvPr>
          <p:cNvSpPr txBox="1"/>
          <p:nvPr/>
        </p:nvSpPr>
        <p:spPr>
          <a:xfrm flipH="1">
            <a:off x="1264918" y="563880"/>
            <a:ext cx="930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SCHEMA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IN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FFD4B-01A4-4C2F-9309-6A6BBC3F0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5" y="1638050"/>
            <a:ext cx="10459910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23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3459</TotalTime>
  <Words>639</Words>
  <Application>Microsoft Office PowerPoint</Application>
  <PresentationFormat>Widescreen</PresentationFormat>
  <Paragraphs>154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Century Schoolbook</vt:lpstr>
      <vt:lpstr>inherit</vt:lpstr>
      <vt:lpstr>Times New Roman</vt:lpstr>
      <vt:lpstr>Trebuchet MS</vt:lpstr>
      <vt:lpstr>Wingdings</vt:lpstr>
      <vt:lpstr>Wingdings 2</vt:lpstr>
      <vt:lpstr>Oriel</vt:lpstr>
      <vt:lpstr>              ADVANCED DRIVING SCHOOL                                  MANAGEMENT SYSTEM</vt:lpstr>
      <vt:lpstr>                      TEAM MEMBERS</vt:lpstr>
      <vt:lpstr>    INDEX</vt:lpstr>
      <vt:lpstr>                              INTRODUCTION</vt:lpstr>
      <vt:lpstr>          PROJECT  SCOPE  </vt:lpstr>
      <vt:lpstr>                 TECHNOLOGIES  </vt:lpstr>
      <vt:lpstr>PowerPoint Presentation</vt:lpstr>
      <vt:lpstr>PowerPoint Presentation</vt:lpstr>
      <vt:lpstr>PowerPoint Presentation</vt:lpstr>
      <vt:lpstr>MODULES</vt:lpstr>
      <vt:lpstr>           ADMIN MODULE</vt:lpstr>
      <vt:lpstr>           STUDENT  MODULE</vt:lpstr>
      <vt:lpstr>                                 FLOW  DIAGRAM</vt:lpstr>
      <vt:lpstr>      SYSTEM OVERVIEW</vt:lpstr>
      <vt:lpstr>                         FUNCTIONAL FLOW</vt:lpstr>
      <vt:lpstr>ANNOTATIONS</vt:lpstr>
      <vt:lpstr>FUNCTIONAL  SPECIFICATIONS</vt:lpstr>
      <vt:lpstr>PowerPoint Presentation</vt:lpstr>
      <vt:lpstr>                                  Admin Login Page</vt:lpstr>
      <vt:lpstr>                               Student ReGISTRATION Page </vt:lpstr>
      <vt:lpstr>                                         Student LOgin Page</vt:lpstr>
      <vt:lpstr> </vt:lpstr>
      <vt:lpstr>PowerPoint Presentation</vt:lpstr>
      <vt:lpstr>PowerPoint Presentation</vt:lpstr>
      <vt:lpstr>            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INSURANCE MANAGEMENT SYSTRM</dc:title>
  <dc:creator>Vishalini</dc:creator>
  <cp:lastModifiedBy>Navita Sardar</cp:lastModifiedBy>
  <cp:revision>201</cp:revision>
  <dcterms:created xsi:type="dcterms:W3CDTF">2022-02-23T05:30:00Z</dcterms:created>
  <dcterms:modified xsi:type="dcterms:W3CDTF">2022-05-18T05:56:45Z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962D91880E254ABF9B70D84A64C0779D</vt:lpwstr>
  </property>
  <property fmtid="{D5CDD505-2E9C-101B-9397-08002B2CF9AE}" pid="3" name="KSOProductBuildVer">
    <vt:lpwstr>1033-11.2.0.11042</vt:lpwstr>
  </property>
</Properties>
</file>